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78" r:id="rId7"/>
    <p:sldId id="258" r:id="rId8"/>
    <p:sldId id="279" r:id="rId9"/>
    <p:sldId id="280" r:id="rId10"/>
    <p:sldId id="281" r:id="rId11"/>
    <p:sldId id="264" r:id="rId12"/>
    <p:sldId id="265" r:id="rId13"/>
    <p:sldId id="266" r:id="rId14"/>
    <p:sldId id="288" r:id="rId15"/>
    <p:sldId id="28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B81B-2614-4511-897F-A63C7B3CE6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6FD95-0CC5-4927-ACEF-10338FAA7FE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1</a:t>
          </a:r>
          <a:endParaRPr lang="ru-RU" sz="3200" b="1" dirty="0">
            <a:solidFill>
              <a:srgbClr val="FFFF00"/>
            </a:solidFill>
          </a:endParaRPr>
        </a:p>
      </dgm:t>
    </dgm:pt>
    <dgm:pt modelId="{B3BE35A6-0EAD-41B9-ADC5-448D63EADCD8}" type="parTrans" cxnId="{552B79D6-1357-4340-ABF9-D37AAB404F2B}">
      <dgm:prSet/>
      <dgm:spPr/>
      <dgm:t>
        <a:bodyPr/>
        <a:lstStyle/>
        <a:p>
          <a:endParaRPr lang="ru-RU"/>
        </a:p>
      </dgm:t>
    </dgm:pt>
    <dgm:pt modelId="{B0325A21-4D24-4387-9764-F26804416C70}" type="sibTrans" cxnId="{552B79D6-1357-4340-ABF9-D37AAB404F2B}">
      <dgm:prSet/>
      <dgm:spPr/>
      <dgm:t>
        <a:bodyPr/>
        <a:lstStyle/>
        <a:p>
          <a:endParaRPr lang="ru-RU"/>
        </a:p>
      </dgm:t>
    </dgm:pt>
    <dgm:pt modelId="{35115BEA-669B-40D4-93B8-CC57E36DF7D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4</a:t>
          </a:r>
          <a:endParaRPr lang="ru-RU" sz="3200" b="1" dirty="0">
            <a:solidFill>
              <a:srgbClr val="FFFF00"/>
            </a:solidFill>
          </a:endParaRPr>
        </a:p>
      </dgm:t>
    </dgm:pt>
    <dgm:pt modelId="{F509522B-FCAA-488E-820E-61CA357D19B1}" type="parTrans" cxnId="{70283357-5B8A-4E62-BCA1-CCD89DF25F42}">
      <dgm:prSet/>
      <dgm:spPr/>
      <dgm:t>
        <a:bodyPr/>
        <a:lstStyle/>
        <a:p>
          <a:endParaRPr lang="ru-RU"/>
        </a:p>
      </dgm:t>
    </dgm:pt>
    <dgm:pt modelId="{3A6E8CDA-89FB-491A-8432-232DB944472C}" type="sibTrans" cxnId="{70283357-5B8A-4E62-BCA1-CCD89DF25F42}">
      <dgm:prSet/>
      <dgm:spPr/>
      <dgm:t>
        <a:bodyPr/>
        <a:lstStyle/>
        <a:p>
          <a:endParaRPr lang="ru-RU"/>
        </a:p>
      </dgm:t>
    </dgm:pt>
    <dgm:pt modelId="{D25A0060-60C9-4458-9148-70C11F81341E}">
      <dgm:prSet phldrT="[Текст]" custT="1"/>
      <dgm:spPr>
        <a:solidFill>
          <a:srgbClr val="002060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solidFill>
                <a:srgbClr val="FFFF00"/>
              </a:solidFill>
            </a:rPr>
            <a:t>5</a:t>
          </a:r>
          <a:endParaRPr lang="ru-RU" sz="3200" b="1" dirty="0">
            <a:solidFill>
              <a:srgbClr val="FFFF00"/>
            </a:solidFill>
          </a:endParaRPr>
        </a:p>
      </dgm:t>
    </dgm:pt>
    <dgm:pt modelId="{CD9F4277-6C47-4FF9-B329-303E1BED2692}" type="parTrans" cxnId="{8BE233EE-99A6-4C99-BF7B-52505655FC13}">
      <dgm:prSet/>
      <dgm:spPr/>
      <dgm:t>
        <a:bodyPr/>
        <a:lstStyle/>
        <a:p>
          <a:endParaRPr lang="ru-RU"/>
        </a:p>
      </dgm:t>
    </dgm:pt>
    <dgm:pt modelId="{C962BAE8-CAB2-457C-A2D4-872EECC2B3C1}" type="sibTrans" cxnId="{8BE233EE-99A6-4C99-BF7B-52505655FC13}">
      <dgm:prSet/>
      <dgm:spPr/>
      <dgm:t>
        <a:bodyPr/>
        <a:lstStyle/>
        <a:p>
          <a:endParaRPr lang="ru-RU"/>
        </a:p>
      </dgm:t>
    </dgm:pt>
    <dgm:pt modelId="{D79384E9-FFD1-42E0-822B-6ED8D58980A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3</a:t>
          </a:r>
          <a:endParaRPr lang="ru-RU" sz="3200" b="1" dirty="0">
            <a:solidFill>
              <a:srgbClr val="FFFF00"/>
            </a:solidFill>
          </a:endParaRPr>
        </a:p>
      </dgm:t>
    </dgm:pt>
    <dgm:pt modelId="{C2A62956-091D-4C5E-9D55-45767B4D9F4E}" type="parTrans" cxnId="{367963AA-32A7-461F-B6CC-32763244E82B}">
      <dgm:prSet/>
      <dgm:spPr/>
      <dgm:t>
        <a:bodyPr/>
        <a:lstStyle/>
        <a:p>
          <a:endParaRPr lang="ru-RU"/>
        </a:p>
      </dgm:t>
    </dgm:pt>
    <dgm:pt modelId="{2C9AFE99-F694-4346-85C8-466369218EB5}" type="sibTrans" cxnId="{367963AA-32A7-461F-B6CC-32763244E82B}">
      <dgm:prSet/>
      <dgm:spPr/>
      <dgm:t>
        <a:bodyPr/>
        <a:lstStyle/>
        <a:p>
          <a:endParaRPr lang="ru-RU"/>
        </a:p>
      </dgm:t>
    </dgm:pt>
    <dgm:pt modelId="{31ABACE4-29DC-4196-87F0-0D2CAA7B06B4}">
      <dgm:prSet phldrT="[Текст]"/>
      <dgm:spPr/>
      <dgm:t>
        <a:bodyPr/>
        <a:lstStyle/>
        <a:p>
          <a:r>
            <a:rPr lang="ru-RU" b="1" dirty="0" smtClean="0"/>
            <a:t>Городская поликлиника работает с 7.00 до 19.00 </a:t>
          </a:r>
          <a:endParaRPr lang="ru-RU" b="1" dirty="0"/>
        </a:p>
      </dgm:t>
    </dgm:pt>
    <dgm:pt modelId="{7A6AC0B0-52F8-427D-9B2F-E680E0E7B0AD}" type="parTrans" cxnId="{70AAB5D5-7009-4849-944D-445B80FE2901}">
      <dgm:prSet/>
      <dgm:spPr/>
      <dgm:t>
        <a:bodyPr/>
        <a:lstStyle/>
        <a:p>
          <a:endParaRPr lang="ru-RU"/>
        </a:p>
      </dgm:t>
    </dgm:pt>
    <dgm:pt modelId="{467F538A-A09E-4617-8A94-E98A2459FEB8}" type="sibTrans" cxnId="{70AAB5D5-7009-4849-944D-445B80FE2901}">
      <dgm:prSet/>
      <dgm:spPr/>
      <dgm:t>
        <a:bodyPr/>
        <a:lstStyle/>
        <a:p>
          <a:endParaRPr lang="ru-RU"/>
        </a:p>
      </dgm:t>
    </dgm:pt>
    <dgm:pt modelId="{4DB6F0E9-F0F3-47DC-AE4C-FB27D03AEE22}">
      <dgm:prSet phldrT="[Текст]"/>
      <dgm:spPr/>
      <dgm:t>
        <a:bodyPr/>
        <a:lstStyle/>
        <a:p>
          <a:r>
            <a:rPr lang="ru-RU" b="1" dirty="0" smtClean="0"/>
            <a:t>В кабинете №239: получить маршрутный лист и направления на анализы, согласовать сроки прохождения диспансеризации и осмотра терапевта.</a:t>
          </a:r>
          <a:endParaRPr lang="ru-RU" b="1" dirty="0"/>
        </a:p>
      </dgm:t>
    </dgm:pt>
    <dgm:pt modelId="{15699924-8B78-472E-A877-152A7A6A97BB}" type="parTrans" cxnId="{76447A4C-8E97-4F22-B4DF-74DCFC523001}">
      <dgm:prSet/>
      <dgm:spPr/>
      <dgm:t>
        <a:bodyPr/>
        <a:lstStyle/>
        <a:p>
          <a:endParaRPr lang="ru-RU"/>
        </a:p>
      </dgm:t>
    </dgm:pt>
    <dgm:pt modelId="{1CBBB26E-122B-4AF9-B0E5-B714669C7A72}" type="sibTrans" cxnId="{76447A4C-8E97-4F22-B4DF-74DCFC523001}">
      <dgm:prSet/>
      <dgm:spPr/>
      <dgm:t>
        <a:bodyPr/>
        <a:lstStyle/>
        <a:p>
          <a:endParaRPr lang="ru-RU"/>
        </a:p>
      </dgm:t>
    </dgm:pt>
    <dgm:pt modelId="{B7909255-C8DE-4254-AD91-757E6D1A9C18}">
      <dgm:prSet/>
      <dgm:spPr/>
      <dgm:t>
        <a:bodyPr/>
        <a:lstStyle/>
        <a:p>
          <a:r>
            <a:rPr lang="ru-RU" b="1" dirty="0" smtClean="0"/>
            <a:t>На следующий день утром - прохождение клинических исследований, сдача анализов</a:t>
          </a:r>
          <a:endParaRPr lang="ru-RU" b="1" dirty="0"/>
        </a:p>
      </dgm:t>
    </dgm:pt>
    <dgm:pt modelId="{A7F1945A-C0C5-424D-B48B-1ED9CC294C11}" type="parTrans" cxnId="{D2C8CEEE-CD88-44EE-AF0C-000B6D8754EB}">
      <dgm:prSet/>
      <dgm:spPr/>
      <dgm:t>
        <a:bodyPr/>
        <a:lstStyle/>
        <a:p>
          <a:endParaRPr lang="ru-RU"/>
        </a:p>
      </dgm:t>
    </dgm:pt>
    <dgm:pt modelId="{68B281CE-B2A8-4372-BA2F-44F4C6F573EE}" type="sibTrans" cxnId="{D2C8CEEE-CD88-44EE-AF0C-000B6D8754EB}">
      <dgm:prSet/>
      <dgm:spPr/>
      <dgm:t>
        <a:bodyPr/>
        <a:lstStyle/>
        <a:p>
          <a:endParaRPr lang="ru-RU"/>
        </a:p>
      </dgm:t>
    </dgm:pt>
    <dgm:pt modelId="{8405F31F-7D60-49E3-9ED6-5DC678FB0C6E}">
      <dgm:prSet/>
      <dgm:spPr/>
      <dgm:t>
        <a:bodyPr/>
        <a:lstStyle/>
        <a:p>
          <a:r>
            <a:rPr lang="ru-RU" b="1" dirty="0" smtClean="0"/>
            <a:t>Осмотр врача терапевта участкового</a:t>
          </a:r>
          <a:endParaRPr lang="ru-RU" b="1" dirty="0"/>
        </a:p>
      </dgm:t>
    </dgm:pt>
    <dgm:pt modelId="{B62415F6-19C7-44C8-85DB-B95A481B3A7B}" type="parTrans" cxnId="{26857E94-1B4B-47BC-86A5-F83777909679}">
      <dgm:prSet/>
      <dgm:spPr/>
      <dgm:t>
        <a:bodyPr/>
        <a:lstStyle/>
        <a:p>
          <a:endParaRPr lang="ru-RU"/>
        </a:p>
      </dgm:t>
    </dgm:pt>
    <dgm:pt modelId="{C110CC3E-AE45-4E48-83BC-6858F5148FBA}" type="sibTrans" cxnId="{26857E94-1B4B-47BC-86A5-F83777909679}">
      <dgm:prSet/>
      <dgm:spPr/>
      <dgm:t>
        <a:bodyPr/>
        <a:lstStyle/>
        <a:p>
          <a:endParaRPr lang="ru-RU"/>
        </a:p>
      </dgm:t>
    </dgm:pt>
    <dgm:pt modelId="{74D66401-662C-4D57-8CFC-1537401486E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600" b="1" dirty="0" smtClean="0">
              <a:solidFill>
                <a:srgbClr val="FFFF00"/>
              </a:solidFill>
            </a:rPr>
            <a:t>2</a:t>
          </a:r>
          <a:endParaRPr lang="ru-RU" sz="3600" b="1" dirty="0">
            <a:solidFill>
              <a:srgbClr val="FFFF00"/>
            </a:solidFill>
          </a:endParaRPr>
        </a:p>
      </dgm:t>
    </dgm:pt>
    <dgm:pt modelId="{66BD6B25-E30B-48E5-A328-0935363B100E}" type="sibTrans" cxnId="{03E8A898-01ED-48F3-9245-9B98DEE79DE6}">
      <dgm:prSet/>
      <dgm:spPr/>
    </dgm:pt>
    <dgm:pt modelId="{00FC2432-8EB4-49EF-A736-0F7D01F8EE5F}" type="parTrans" cxnId="{03E8A898-01ED-48F3-9245-9B98DEE79DE6}">
      <dgm:prSet/>
      <dgm:spPr/>
    </dgm:pt>
    <dgm:pt modelId="{5CB32D27-570F-4534-872D-10620B7716C7}">
      <dgm:prSet/>
      <dgm:spPr/>
      <dgm:t>
        <a:bodyPr/>
        <a:lstStyle/>
        <a:p>
          <a:r>
            <a:rPr lang="ru-RU" b="1" dirty="0" smtClean="0"/>
            <a:t>Для прохождения диспансеризации обратиться в кабинет №239 с 12.00 до 19.00, предварительно заказать в регистратуре амбулаторную карту</a:t>
          </a:r>
          <a:endParaRPr lang="ru-RU" dirty="0"/>
        </a:p>
      </dgm:t>
    </dgm:pt>
    <dgm:pt modelId="{3B84947F-46CF-4BA1-93F4-E5D6184A3F06}" type="parTrans" cxnId="{895DEE5B-B118-4D3C-BA66-73912E56BC4F}">
      <dgm:prSet/>
      <dgm:spPr/>
    </dgm:pt>
    <dgm:pt modelId="{159DC70B-8345-4238-AFAD-368857059992}" type="sibTrans" cxnId="{895DEE5B-B118-4D3C-BA66-73912E56BC4F}">
      <dgm:prSet/>
      <dgm:spPr/>
    </dgm:pt>
    <dgm:pt modelId="{58107DA5-9A84-4F3C-A15C-C7A6CFC861DD}" type="pres">
      <dgm:prSet presAssocID="{96E9B81B-2614-4511-897F-A63C7B3CE6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87FE6-4209-4DA4-9C7C-ACF64978EC22}" type="pres">
      <dgm:prSet presAssocID="{5CB6FD95-0CC5-4927-ACEF-10338FAA7FE0}" presName="composite" presStyleCnt="0"/>
      <dgm:spPr/>
    </dgm:pt>
    <dgm:pt modelId="{553C6006-38DE-4052-AABC-ABBFC4AEBBA1}" type="pres">
      <dgm:prSet presAssocID="{5CB6FD95-0CC5-4927-ACEF-10338FAA7FE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EDEDB-15AD-4F1D-9938-B49D09099C8F}" type="pres">
      <dgm:prSet presAssocID="{5CB6FD95-0CC5-4927-ACEF-10338FAA7FE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FBF5E-E07E-4BCA-96D4-D11F86B25318}" type="pres">
      <dgm:prSet presAssocID="{B0325A21-4D24-4387-9764-F26804416C70}" presName="sp" presStyleCnt="0"/>
      <dgm:spPr/>
    </dgm:pt>
    <dgm:pt modelId="{D881FEE7-1CBF-4D58-B925-C1DEB3E34526}" type="pres">
      <dgm:prSet presAssocID="{74D66401-662C-4D57-8CFC-1537401486E5}" presName="composite" presStyleCnt="0"/>
      <dgm:spPr/>
    </dgm:pt>
    <dgm:pt modelId="{E7F42CDD-D88B-4202-8C6D-8448C98B8C17}" type="pres">
      <dgm:prSet presAssocID="{74D66401-662C-4D57-8CFC-1537401486E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6D8AB-08F7-46BB-AFCF-CC7A5C14C838}" type="pres">
      <dgm:prSet presAssocID="{74D66401-662C-4D57-8CFC-1537401486E5}" presName="descendantText" presStyleLbl="alignAcc1" presStyleIdx="1" presStyleCnt="5" custLinFactNeighborX="97" custLinFactNeighborY="-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5E485-B68F-451C-9A1A-1F9F31B56CDF}" type="pres">
      <dgm:prSet presAssocID="{66BD6B25-E30B-48E5-A328-0935363B100E}" presName="sp" presStyleCnt="0"/>
      <dgm:spPr/>
    </dgm:pt>
    <dgm:pt modelId="{32E20A80-4D92-4929-94F4-CEFFA9837AEA}" type="pres">
      <dgm:prSet presAssocID="{D79384E9-FFD1-42E0-822B-6ED8D58980AA}" presName="composite" presStyleCnt="0"/>
      <dgm:spPr/>
    </dgm:pt>
    <dgm:pt modelId="{AF3E7210-726F-441E-ABF8-4D3DF968A8F1}" type="pres">
      <dgm:prSet presAssocID="{D79384E9-FFD1-42E0-822B-6ED8D58980A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42A22-D735-4FCE-8F22-EEF7D395ED11}" type="pres">
      <dgm:prSet presAssocID="{D79384E9-FFD1-42E0-822B-6ED8D58980A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55F8-7B5E-4212-AB9B-D25EF99C6555}" type="pres">
      <dgm:prSet presAssocID="{2C9AFE99-F694-4346-85C8-466369218EB5}" presName="sp" presStyleCnt="0"/>
      <dgm:spPr/>
    </dgm:pt>
    <dgm:pt modelId="{8C3EA868-D746-41B4-A212-C12589D02528}" type="pres">
      <dgm:prSet presAssocID="{35115BEA-669B-40D4-93B8-CC57E36DF7D2}" presName="composite" presStyleCnt="0"/>
      <dgm:spPr/>
    </dgm:pt>
    <dgm:pt modelId="{1844B5BA-7B5F-47E6-AFD1-A6D90129565F}" type="pres">
      <dgm:prSet presAssocID="{35115BEA-669B-40D4-93B8-CC57E36DF7D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B0910-FB93-404D-AE66-7020FB90CD05}" type="pres">
      <dgm:prSet presAssocID="{35115BEA-669B-40D4-93B8-CC57E36DF7D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7D7B7-EF2E-4007-863F-86C1C76542A9}" type="pres">
      <dgm:prSet presAssocID="{3A6E8CDA-89FB-491A-8432-232DB944472C}" presName="sp" presStyleCnt="0"/>
      <dgm:spPr/>
    </dgm:pt>
    <dgm:pt modelId="{7C38F1AE-08A6-4551-BDFF-DDD72091FEE5}" type="pres">
      <dgm:prSet presAssocID="{D25A0060-60C9-4458-9148-70C11F81341E}" presName="composite" presStyleCnt="0"/>
      <dgm:spPr/>
    </dgm:pt>
    <dgm:pt modelId="{861AE607-5A02-4CC5-879C-D32A946F800F}" type="pres">
      <dgm:prSet presAssocID="{D25A0060-60C9-4458-9148-70C11F81341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17F8D-C3A5-4DFC-A284-17639C0DD520}" type="pres">
      <dgm:prSet presAssocID="{D25A0060-60C9-4458-9148-70C11F81341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0D11F-C643-4BA1-BD81-42F853E876F2}" type="presOf" srcId="{D79384E9-FFD1-42E0-822B-6ED8D58980AA}" destId="{AF3E7210-726F-441E-ABF8-4D3DF968A8F1}" srcOrd="0" destOrd="0" presId="urn:microsoft.com/office/officeart/2005/8/layout/chevron2"/>
    <dgm:cxn modelId="{4760C2A7-20D0-48A0-AF00-96BA079AA26E}" type="presOf" srcId="{B7909255-C8DE-4254-AD91-757E6D1A9C18}" destId="{F25B0910-FB93-404D-AE66-7020FB90CD05}" srcOrd="0" destOrd="0" presId="urn:microsoft.com/office/officeart/2005/8/layout/chevron2"/>
    <dgm:cxn modelId="{9AF690F9-EEB1-457E-986E-0A5A505CF26C}" type="presOf" srcId="{8405F31F-7D60-49E3-9ED6-5DC678FB0C6E}" destId="{E4D17F8D-C3A5-4DFC-A284-17639C0DD520}" srcOrd="0" destOrd="0" presId="urn:microsoft.com/office/officeart/2005/8/layout/chevron2"/>
    <dgm:cxn modelId="{13965469-D317-4381-AB5B-A07A6F0C4426}" type="presOf" srcId="{5CB6FD95-0CC5-4927-ACEF-10338FAA7FE0}" destId="{553C6006-38DE-4052-AABC-ABBFC4AEBBA1}" srcOrd="0" destOrd="0" presId="urn:microsoft.com/office/officeart/2005/8/layout/chevron2"/>
    <dgm:cxn modelId="{25AD3E4D-0C18-4C5A-B6D5-F7D67ACF3001}" type="presOf" srcId="{5CB32D27-570F-4534-872D-10620B7716C7}" destId="{19E6D8AB-08F7-46BB-AFCF-CC7A5C14C838}" srcOrd="0" destOrd="0" presId="urn:microsoft.com/office/officeart/2005/8/layout/chevron2"/>
    <dgm:cxn modelId="{910C2287-6DF0-4771-9BA0-ADB1E4E29299}" type="presOf" srcId="{D25A0060-60C9-4458-9148-70C11F81341E}" destId="{861AE607-5A02-4CC5-879C-D32A946F800F}" srcOrd="0" destOrd="0" presId="urn:microsoft.com/office/officeart/2005/8/layout/chevron2"/>
    <dgm:cxn modelId="{367963AA-32A7-461F-B6CC-32763244E82B}" srcId="{96E9B81B-2614-4511-897F-A63C7B3CE618}" destId="{D79384E9-FFD1-42E0-822B-6ED8D58980AA}" srcOrd="2" destOrd="0" parTransId="{C2A62956-091D-4C5E-9D55-45767B4D9F4E}" sibTransId="{2C9AFE99-F694-4346-85C8-466369218EB5}"/>
    <dgm:cxn modelId="{A89E16D5-4C47-4344-B432-DCA96717BC1B}" type="presOf" srcId="{31ABACE4-29DC-4196-87F0-0D2CAA7B06B4}" destId="{B37EDEDB-15AD-4F1D-9938-B49D09099C8F}" srcOrd="0" destOrd="0" presId="urn:microsoft.com/office/officeart/2005/8/layout/chevron2"/>
    <dgm:cxn modelId="{76447A4C-8E97-4F22-B4DF-74DCFC523001}" srcId="{D79384E9-FFD1-42E0-822B-6ED8D58980AA}" destId="{4DB6F0E9-F0F3-47DC-AE4C-FB27D03AEE22}" srcOrd="0" destOrd="0" parTransId="{15699924-8B78-472E-A877-152A7A6A97BB}" sibTransId="{1CBBB26E-122B-4AF9-B0E5-B714669C7A72}"/>
    <dgm:cxn modelId="{056A3AA0-69A1-40E4-A5BE-5B3BF19A99F9}" type="presOf" srcId="{74D66401-662C-4D57-8CFC-1537401486E5}" destId="{E7F42CDD-D88B-4202-8C6D-8448C98B8C17}" srcOrd="0" destOrd="0" presId="urn:microsoft.com/office/officeart/2005/8/layout/chevron2"/>
    <dgm:cxn modelId="{895DEE5B-B118-4D3C-BA66-73912E56BC4F}" srcId="{74D66401-662C-4D57-8CFC-1537401486E5}" destId="{5CB32D27-570F-4534-872D-10620B7716C7}" srcOrd="0" destOrd="0" parTransId="{3B84947F-46CF-4BA1-93F4-E5D6184A3F06}" sibTransId="{159DC70B-8345-4238-AFAD-368857059992}"/>
    <dgm:cxn modelId="{26857E94-1B4B-47BC-86A5-F83777909679}" srcId="{D25A0060-60C9-4458-9148-70C11F81341E}" destId="{8405F31F-7D60-49E3-9ED6-5DC678FB0C6E}" srcOrd="0" destOrd="0" parTransId="{B62415F6-19C7-44C8-85DB-B95A481B3A7B}" sibTransId="{C110CC3E-AE45-4E48-83BC-6858F5148FBA}"/>
    <dgm:cxn modelId="{36587AAA-5924-45B2-8131-C9DBCDF1FB56}" type="presOf" srcId="{4DB6F0E9-F0F3-47DC-AE4C-FB27D03AEE22}" destId="{48942A22-D735-4FCE-8F22-EEF7D395ED11}" srcOrd="0" destOrd="0" presId="urn:microsoft.com/office/officeart/2005/8/layout/chevron2"/>
    <dgm:cxn modelId="{70AAB5D5-7009-4849-944D-445B80FE2901}" srcId="{5CB6FD95-0CC5-4927-ACEF-10338FAA7FE0}" destId="{31ABACE4-29DC-4196-87F0-0D2CAA7B06B4}" srcOrd="0" destOrd="0" parTransId="{7A6AC0B0-52F8-427D-9B2F-E680E0E7B0AD}" sibTransId="{467F538A-A09E-4617-8A94-E98A2459FEB8}"/>
    <dgm:cxn modelId="{F5B3523D-18D5-4206-ADCA-E61E5B520BD2}" type="presOf" srcId="{35115BEA-669B-40D4-93B8-CC57E36DF7D2}" destId="{1844B5BA-7B5F-47E6-AFD1-A6D90129565F}" srcOrd="0" destOrd="0" presId="urn:microsoft.com/office/officeart/2005/8/layout/chevron2"/>
    <dgm:cxn modelId="{03E8A898-01ED-48F3-9245-9B98DEE79DE6}" srcId="{96E9B81B-2614-4511-897F-A63C7B3CE618}" destId="{74D66401-662C-4D57-8CFC-1537401486E5}" srcOrd="1" destOrd="0" parTransId="{00FC2432-8EB4-49EF-A736-0F7D01F8EE5F}" sibTransId="{66BD6B25-E30B-48E5-A328-0935363B100E}"/>
    <dgm:cxn modelId="{8BE233EE-99A6-4C99-BF7B-52505655FC13}" srcId="{96E9B81B-2614-4511-897F-A63C7B3CE618}" destId="{D25A0060-60C9-4458-9148-70C11F81341E}" srcOrd="4" destOrd="0" parTransId="{CD9F4277-6C47-4FF9-B329-303E1BED2692}" sibTransId="{C962BAE8-CAB2-457C-A2D4-872EECC2B3C1}"/>
    <dgm:cxn modelId="{552B79D6-1357-4340-ABF9-D37AAB404F2B}" srcId="{96E9B81B-2614-4511-897F-A63C7B3CE618}" destId="{5CB6FD95-0CC5-4927-ACEF-10338FAA7FE0}" srcOrd="0" destOrd="0" parTransId="{B3BE35A6-0EAD-41B9-ADC5-448D63EADCD8}" sibTransId="{B0325A21-4D24-4387-9764-F26804416C70}"/>
    <dgm:cxn modelId="{D2C8CEEE-CD88-44EE-AF0C-000B6D8754EB}" srcId="{35115BEA-669B-40D4-93B8-CC57E36DF7D2}" destId="{B7909255-C8DE-4254-AD91-757E6D1A9C18}" srcOrd="0" destOrd="0" parTransId="{A7F1945A-C0C5-424D-B48B-1ED9CC294C11}" sibTransId="{68B281CE-B2A8-4372-BA2F-44F4C6F573EE}"/>
    <dgm:cxn modelId="{70283357-5B8A-4E62-BCA1-CCD89DF25F42}" srcId="{96E9B81B-2614-4511-897F-A63C7B3CE618}" destId="{35115BEA-669B-40D4-93B8-CC57E36DF7D2}" srcOrd="3" destOrd="0" parTransId="{F509522B-FCAA-488E-820E-61CA357D19B1}" sibTransId="{3A6E8CDA-89FB-491A-8432-232DB944472C}"/>
    <dgm:cxn modelId="{55C957FF-E38C-4C61-A62C-FBE47F734F8B}" type="presOf" srcId="{96E9B81B-2614-4511-897F-A63C7B3CE618}" destId="{58107DA5-9A84-4F3C-A15C-C7A6CFC861DD}" srcOrd="0" destOrd="0" presId="urn:microsoft.com/office/officeart/2005/8/layout/chevron2"/>
    <dgm:cxn modelId="{4B2C8614-4266-4312-841F-9C07746FF8A6}" type="presParOf" srcId="{58107DA5-9A84-4F3C-A15C-C7A6CFC861DD}" destId="{2A487FE6-4209-4DA4-9C7C-ACF64978EC22}" srcOrd="0" destOrd="0" presId="urn:microsoft.com/office/officeart/2005/8/layout/chevron2"/>
    <dgm:cxn modelId="{F68B6E10-AB70-4384-9F70-3EFB6B8C8D18}" type="presParOf" srcId="{2A487FE6-4209-4DA4-9C7C-ACF64978EC22}" destId="{553C6006-38DE-4052-AABC-ABBFC4AEBBA1}" srcOrd="0" destOrd="0" presId="urn:microsoft.com/office/officeart/2005/8/layout/chevron2"/>
    <dgm:cxn modelId="{6DB053FE-E633-4F3C-9E7C-68435873ECC2}" type="presParOf" srcId="{2A487FE6-4209-4DA4-9C7C-ACF64978EC22}" destId="{B37EDEDB-15AD-4F1D-9938-B49D09099C8F}" srcOrd="1" destOrd="0" presId="urn:microsoft.com/office/officeart/2005/8/layout/chevron2"/>
    <dgm:cxn modelId="{3EEC66B5-7E9B-439D-88D4-BB9285E007B6}" type="presParOf" srcId="{58107DA5-9A84-4F3C-A15C-C7A6CFC861DD}" destId="{7C4FBF5E-E07E-4BCA-96D4-D11F86B25318}" srcOrd="1" destOrd="0" presId="urn:microsoft.com/office/officeart/2005/8/layout/chevron2"/>
    <dgm:cxn modelId="{A5025FD3-C02A-4565-B3BB-06DA159C1405}" type="presParOf" srcId="{58107DA5-9A84-4F3C-A15C-C7A6CFC861DD}" destId="{D881FEE7-1CBF-4D58-B925-C1DEB3E34526}" srcOrd="2" destOrd="0" presId="urn:microsoft.com/office/officeart/2005/8/layout/chevron2"/>
    <dgm:cxn modelId="{B6F037B7-C687-46B8-93F3-5EAABF3D8854}" type="presParOf" srcId="{D881FEE7-1CBF-4D58-B925-C1DEB3E34526}" destId="{E7F42CDD-D88B-4202-8C6D-8448C98B8C17}" srcOrd="0" destOrd="0" presId="urn:microsoft.com/office/officeart/2005/8/layout/chevron2"/>
    <dgm:cxn modelId="{1073CB8E-A523-4D57-83BA-DA442CE708D1}" type="presParOf" srcId="{D881FEE7-1CBF-4D58-B925-C1DEB3E34526}" destId="{19E6D8AB-08F7-46BB-AFCF-CC7A5C14C838}" srcOrd="1" destOrd="0" presId="urn:microsoft.com/office/officeart/2005/8/layout/chevron2"/>
    <dgm:cxn modelId="{68AB9073-B78A-48F3-9853-5C8B181886C6}" type="presParOf" srcId="{58107DA5-9A84-4F3C-A15C-C7A6CFC861DD}" destId="{7BF5E485-B68F-451C-9A1A-1F9F31B56CDF}" srcOrd="3" destOrd="0" presId="urn:microsoft.com/office/officeart/2005/8/layout/chevron2"/>
    <dgm:cxn modelId="{CFDA2C1F-B818-4299-B472-80682A5F473B}" type="presParOf" srcId="{58107DA5-9A84-4F3C-A15C-C7A6CFC861DD}" destId="{32E20A80-4D92-4929-94F4-CEFFA9837AEA}" srcOrd="4" destOrd="0" presId="urn:microsoft.com/office/officeart/2005/8/layout/chevron2"/>
    <dgm:cxn modelId="{3A9E2DE4-6BD1-4E8C-8374-B5303E891305}" type="presParOf" srcId="{32E20A80-4D92-4929-94F4-CEFFA9837AEA}" destId="{AF3E7210-726F-441E-ABF8-4D3DF968A8F1}" srcOrd="0" destOrd="0" presId="urn:microsoft.com/office/officeart/2005/8/layout/chevron2"/>
    <dgm:cxn modelId="{FE0190FF-E7E4-4642-ADEB-9D30BDD4DEC4}" type="presParOf" srcId="{32E20A80-4D92-4929-94F4-CEFFA9837AEA}" destId="{48942A22-D735-4FCE-8F22-EEF7D395ED11}" srcOrd="1" destOrd="0" presId="urn:microsoft.com/office/officeart/2005/8/layout/chevron2"/>
    <dgm:cxn modelId="{AC053189-B225-42B7-87B8-3B11E93ECE8B}" type="presParOf" srcId="{58107DA5-9A84-4F3C-A15C-C7A6CFC861DD}" destId="{49AA55F8-7B5E-4212-AB9B-D25EF99C6555}" srcOrd="5" destOrd="0" presId="urn:microsoft.com/office/officeart/2005/8/layout/chevron2"/>
    <dgm:cxn modelId="{666F2ACC-B143-4ED3-96C7-D747E180ECE3}" type="presParOf" srcId="{58107DA5-9A84-4F3C-A15C-C7A6CFC861DD}" destId="{8C3EA868-D746-41B4-A212-C12589D02528}" srcOrd="6" destOrd="0" presId="urn:microsoft.com/office/officeart/2005/8/layout/chevron2"/>
    <dgm:cxn modelId="{B252D2E8-C5A2-4144-8FDC-7E332A3C92E4}" type="presParOf" srcId="{8C3EA868-D746-41B4-A212-C12589D02528}" destId="{1844B5BA-7B5F-47E6-AFD1-A6D90129565F}" srcOrd="0" destOrd="0" presId="urn:microsoft.com/office/officeart/2005/8/layout/chevron2"/>
    <dgm:cxn modelId="{C138FB25-33D2-4633-AC51-CF53226E6800}" type="presParOf" srcId="{8C3EA868-D746-41B4-A212-C12589D02528}" destId="{F25B0910-FB93-404D-AE66-7020FB90CD05}" srcOrd="1" destOrd="0" presId="urn:microsoft.com/office/officeart/2005/8/layout/chevron2"/>
    <dgm:cxn modelId="{0568480D-9690-4635-AD6A-57DD07760B7F}" type="presParOf" srcId="{58107DA5-9A84-4F3C-A15C-C7A6CFC861DD}" destId="{CD87D7B7-EF2E-4007-863F-86C1C76542A9}" srcOrd="7" destOrd="0" presId="urn:microsoft.com/office/officeart/2005/8/layout/chevron2"/>
    <dgm:cxn modelId="{F45ACDB0-FB2E-423E-8CB7-CA597BED6D89}" type="presParOf" srcId="{58107DA5-9A84-4F3C-A15C-C7A6CFC861DD}" destId="{7C38F1AE-08A6-4551-BDFF-DDD72091FEE5}" srcOrd="8" destOrd="0" presId="urn:microsoft.com/office/officeart/2005/8/layout/chevron2"/>
    <dgm:cxn modelId="{690C5A08-CFEC-4232-937E-0AA7C6878C7B}" type="presParOf" srcId="{7C38F1AE-08A6-4551-BDFF-DDD72091FEE5}" destId="{861AE607-5A02-4CC5-879C-D32A946F800F}" srcOrd="0" destOrd="0" presId="urn:microsoft.com/office/officeart/2005/8/layout/chevron2"/>
    <dgm:cxn modelId="{09A9A474-DA5C-4397-83B8-7F3994A67F58}" type="presParOf" srcId="{7C38F1AE-08A6-4551-BDFF-DDD72091FEE5}" destId="{E4D17F8D-C3A5-4DFC-A284-17639C0DD5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C6006-38DE-4052-AABC-ABBFC4AEBBA1}">
      <dsp:nvSpPr>
        <dsp:cNvPr id="0" name=""/>
        <dsp:cNvSpPr/>
      </dsp:nvSpPr>
      <dsp:spPr>
        <a:xfrm rot="5400000">
          <a:off x="-137248" y="140830"/>
          <a:ext cx="914992" cy="64049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1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-137248" y="140830"/>
        <a:ext cx="914992" cy="640494"/>
      </dsp:txXfrm>
    </dsp:sp>
    <dsp:sp modelId="{B37EDEDB-15AD-4F1D-9938-B49D09099C8F}">
      <dsp:nvSpPr>
        <dsp:cNvPr id="0" name=""/>
        <dsp:cNvSpPr/>
      </dsp:nvSpPr>
      <dsp:spPr>
        <a:xfrm rot="5400000">
          <a:off x="4235186" y="-3591110"/>
          <a:ext cx="595057" cy="7784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Городская поликлиника работает с 7.00 до 19.00 </a:t>
          </a:r>
          <a:endParaRPr lang="ru-RU" sz="1800" b="1" kern="1200" dirty="0"/>
        </a:p>
      </dsp:txBody>
      <dsp:txXfrm rot="5400000">
        <a:off x="4235186" y="-3591110"/>
        <a:ext cx="595057" cy="7784441"/>
      </dsp:txXfrm>
    </dsp:sp>
    <dsp:sp modelId="{E7F42CDD-D88B-4202-8C6D-8448C98B8C17}">
      <dsp:nvSpPr>
        <dsp:cNvPr id="0" name=""/>
        <dsp:cNvSpPr/>
      </dsp:nvSpPr>
      <dsp:spPr>
        <a:xfrm rot="5400000">
          <a:off x="-137248" y="936405"/>
          <a:ext cx="914992" cy="64049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</a:rPr>
            <a:t>2</a:t>
          </a:r>
          <a:endParaRPr lang="ru-RU" sz="3600" b="1" kern="1200" dirty="0">
            <a:solidFill>
              <a:srgbClr val="FFFF00"/>
            </a:solidFill>
          </a:endParaRPr>
        </a:p>
      </dsp:txBody>
      <dsp:txXfrm rot="5400000">
        <a:off x="-137248" y="936405"/>
        <a:ext cx="914992" cy="640494"/>
      </dsp:txXfrm>
    </dsp:sp>
    <dsp:sp modelId="{19E6D8AB-08F7-46BB-AFCF-CC7A5C14C838}">
      <dsp:nvSpPr>
        <dsp:cNvPr id="0" name=""/>
        <dsp:cNvSpPr/>
      </dsp:nvSpPr>
      <dsp:spPr>
        <a:xfrm rot="5400000">
          <a:off x="4235342" y="-2802762"/>
          <a:ext cx="594745" cy="7784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Для прохождения диспансеризации обратиться в кабинет №239 с 12.00 до 19.00, предварительно заказать в регистратуре амбулаторную карту</a:t>
          </a:r>
          <a:endParaRPr lang="ru-RU" sz="1800" kern="1200" dirty="0"/>
        </a:p>
      </dsp:txBody>
      <dsp:txXfrm rot="5400000">
        <a:off x="4235342" y="-2802762"/>
        <a:ext cx="594745" cy="7784441"/>
      </dsp:txXfrm>
    </dsp:sp>
    <dsp:sp modelId="{AF3E7210-726F-441E-ABF8-4D3DF968A8F1}">
      <dsp:nvSpPr>
        <dsp:cNvPr id="0" name=""/>
        <dsp:cNvSpPr/>
      </dsp:nvSpPr>
      <dsp:spPr>
        <a:xfrm rot="5400000">
          <a:off x="-137248" y="1731980"/>
          <a:ext cx="914992" cy="64049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3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-137248" y="1731980"/>
        <a:ext cx="914992" cy="640494"/>
      </dsp:txXfrm>
    </dsp:sp>
    <dsp:sp modelId="{48942A22-D735-4FCE-8F22-EEF7D395ED11}">
      <dsp:nvSpPr>
        <dsp:cNvPr id="0" name=""/>
        <dsp:cNvSpPr/>
      </dsp:nvSpPr>
      <dsp:spPr>
        <a:xfrm rot="5400000">
          <a:off x="4235342" y="-2000116"/>
          <a:ext cx="594745" cy="7784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 кабинете №239: получить маршрутный лист и направления на анализы, согласовать сроки прохождения диспансеризации и осмотра терапевта.</a:t>
          </a:r>
          <a:endParaRPr lang="ru-RU" sz="1800" b="1" kern="1200" dirty="0"/>
        </a:p>
      </dsp:txBody>
      <dsp:txXfrm rot="5400000">
        <a:off x="4235342" y="-2000116"/>
        <a:ext cx="594745" cy="7784441"/>
      </dsp:txXfrm>
    </dsp:sp>
    <dsp:sp modelId="{1844B5BA-7B5F-47E6-AFD1-A6D90129565F}">
      <dsp:nvSpPr>
        <dsp:cNvPr id="0" name=""/>
        <dsp:cNvSpPr/>
      </dsp:nvSpPr>
      <dsp:spPr>
        <a:xfrm rot="5400000">
          <a:off x="-137248" y="2527555"/>
          <a:ext cx="914992" cy="64049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4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-137248" y="2527555"/>
        <a:ext cx="914992" cy="640494"/>
      </dsp:txXfrm>
    </dsp:sp>
    <dsp:sp modelId="{F25B0910-FB93-404D-AE66-7020FB90CD05}">
      <dsp:nvSpPr>
        <dsp:cNvPr id="0" name=""/>
        <dsp:cNvSpPr/>
      </dsp:nvSpPr>
      <dsp:spPr>
        <a:xfrm rot="5400000">
          <a:off x="4235342" y="-1204541"/>
          <a:ext cx="594745" cy="7784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 следующий день утром - прохождение клинических исследований, сдача анализов</a:t>
          </a:r>
          <a:endParaRPr lang="ru-RU" sz="1800" b="1" kern="1200" dirty="0"/>
        </a:p>
      </dsp:txBody>
      <dsp:txXfrm rot="5400000">
        <a:off x="4235342" y="-1204541"/>
        <a:ext cx="594745" cy="7784441"/>
      </dsp:txXfrm>
    </dsp:sp>
    <dsp:sp modelId="{861AE607-5A02-4CC5-879C-D32A946F800F}">
      <dsp:nvSpPr>
        <dsp:cNvPr id="0" name=""/>
        <dsp:cNvSpPr/>
      </dsp:nvSpPr>
      <dsp:spPr>
        <a:xfrm rot="5400000">
          <a:off x="-137248" y="3323130"/>
          <a:ext cx="914992" cy="64049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5</a:t>
          </a:r>
          <a:endParaRPr lang="ru-RU" sz="3200" b="1" kern="1200" dirty="0">
            <a:solidFill>
              <a:srgbClr val="FFFF00"/>
            </a:solidFill>
          </a:endParaRPr>
        </a:p>
      </dsp:txBody>
      <dsp:txXfrm rot="5400000">
        <a:off x="-137248" y="3323130"/>
        <a:ext cx="914992" cy="640494"/>
      </dsp:txXfrm>
    </dsp:sp>
    <dsp:sp modelId="{E4D17F8D-C3A5-4DFC-A284-17639C0DD520}">
      <dsp:nvSpPr>
        <dsp:cNvPr id="0" name=""/>
        <dsp:cNvSpPr/>
      </dsp:nvSpPr>
      <dsp:spPr>
        <a:xfrm rot="5400000">
          <a:off x="4235342" y="-408965"/>
          <a:ext cx="594745" cy="7784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Осмотр врача терапевта участкового</a:t>
          </a:r>
          <a:endParaRPr lang="ru-RU" sz="1800" b="1" kern="1200" dirty="0"/>
        </a:p>
      </dsp:txBody>
      <dsp:txXfrm rot="5400000">
        <a:off x="4235342" y="-408965"/>
        <a:ext cx="594745" cy="778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6.wdp"/><Relationship Id="rId10" Type="http://schemas.openxmlformats.org/officeDocument/2006/relationships/hyperlink" Target="http://sadip.ru/" TargetMode="External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915566"/>
            <a:ext cx="5926816" cy="350567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849214">
            <a:off x="1700031" y="814068"/>
            <a:ext cx="5760000" cy="3564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18170">
            <a:off x="2265792" y="1620552"/>
            <a:ext cx="4860000" cy="2160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348033">
            <a:off x="2189509" y="1448176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48033">
            <a:off x="6664805" y="1591052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48033">
            <a:off x="4092301" y="1391290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48033">
            <a:off x="4474788" y="1823383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01060" y="2000246"/>
            <a:ext cx="570989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ДИСПАНСЕРИЗАЦИЯ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ОПРЕДЕЛЕННЫХ ГРУПП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ВЗРОСЛОГО НАСЕЛЕНИЯ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II </a:t>
            </a:r>
            <a:r>
              <a:rPr lang="ru-RU" sz="3600" b="1" dirty="0" smtClean="0">
                <a:solidFill>
                  <a:srgbClr val="FFFF00"/>
                </a:solidFill>
              </a:rPr>
              <a:t>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234522"/>
              </p:ext>
            </p:extLst>
          </p:nvPr>
        </p:nvGraphicFramePr>
        <p:xfrm>
          <a:off x="179512" y="915565"/>
          <a:ext cx="8784976" cy="4248473"/>
        </p:xfrm>
        <a:graphic>
          <a:graphicData uri="http://schemas.openxmlformats.org/drawingml/2006/table">
            <a:tbl>
              <a:tblPr firstRow="1" bandRow="1"/>
              <a:tblGrid>
                <a:gridCol w="2213296"/>
                <a:gridCol w="6571680"/>
              </a:tblGrid>
              <a:tr h="4929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ЭГДС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 в случае подозрения на ЗНО пищевода, желудка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и двенадцатиперстной кишки по назначению врача-терапевта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3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Rg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КТ легких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 в случае подозрения на ЗНО легких 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Спирометрия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с подозрением на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ХБЛ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Курящих по результатам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анкетирования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4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Офтальмолог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40 лет и старше, имеющих повышенное ВГД, 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65 лет и старше, имеющих снижение остроты зрения, не поддающееся очковой коррекции, выявленное по результатам анкетирования.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39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Углубленное индивидуальное/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групповое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профилактическое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консультирование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выявленной ИБС, ЦВЗ, хронической ишемией нижних конечностей атеросклеротического генеза или болезнями, характеризующимися повышенным кровяным давлением;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Граждане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всех граждан  в возрасте 65 и старше в целях коррекции выявленных факторов риска и (или) профилактики старческой астении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Граждане с высоким относительным, высоким и очень высоким абсолютным СС риском, и (или) ожирением, и (или) ГХС с уровнем общего ХС 8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и более, и (или) курящих более 20 сиг/день.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78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ИНФОРМИРОВАННОЕ СОГЛАСИЕ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7924" y="1059582"/>
            <a:ext cx="50400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п.11 приказ №124н:</a:t>
            </a:r>
          </a:p>
          <a:p>
            <a:pPr lvl="0" algn="just" fontAlgn="base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Необходимым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предварительным условием проведения диспансеризации является дача информированного добровольного согласия гражданина (его законного представителя) на медицинское вмешательство с соблюдением требований, установленных статьей 20 Федерального закона от 21 ноября 2011 г. № 323-ФЗ «Об основах охраны здоровья граждан в Российской Федерации» (далее — Федеральный закон № 323-ФЗ)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п.6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ст.20 №323-ФЗ: 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Лица, указанные в частях 1 и 2 настоящей статьи</a:t>
            </a:r>
            <a:r>
              <a:rPr lang="ru-RU" sz="1000" b="1" dirty="0">
                <a:cs typeface="Arial" pitchFamily="34" charset="0"/>
              </a:rPr>
              <a:t>,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для получения первичной медико-санитарной помощи при выборе врача и медицинской организации на срок их выбора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дают информированное добровольное согласие на определенные виды медицинского вмешательства, которые включаются в перечень, устанавливаемый уполномоченным федеральным органом исполнительной власти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п.4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приказ №1177н: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Информированное добровольное согласие на виды медицинских вмешательств, включенных в Перечень, оформляется после выбора медицинской организации и врача</a:t>
            </a:r>
            <a:r>
              <a:rPr lang="ru-RU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при первом обращении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 медицинскую организацию за предоставлением первичной медико-санитарной помощи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п.8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приказ №1177н:</a:t>
            </a:r>
          </a:p>
          <a:p>
            <a:pPr algn="just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Информированное добровольное согласие на виды медицинских вмешательств, включенных в Перечень, действительно </a:t>
            </a:r>
            <a:r>
              <a:rPr lang="ru-RU" sz="1000" b="1" dirty="0">
                <a:solidFill>
                  <a:schemeClr val="accent5"/>
                </a:solidFill>
                <a:cs typeface="Arial" pitchFamily="34" charset="0"/>
              </a:rPr>
              <a:t>в течение всего срока </a:t>
            </a: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оказания первичной медико-санитарной помощи в выбранной медицинской организации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000" b="1" dirty="0" smtClean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9" name="Рисунок 9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" y="2139702"/>
            <a:ext cx="22320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7574"/>
            <a:ext cx="22320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2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АНКЕТИРОВАНИЕ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" y="1707654"/>
            <a:ext cx="233711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698" y="1419622"/>
            <a:ext cx="231772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16" y="999686"/>
            <a:ext cx="228847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4529" y="941637"/>
            <a:ext cx="105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cs typeface="Arial" pitchFamily="34" charset="0"/>
              </a:rPr>
              <a:t>на приеме:</a:t>
            </a:r>
            <a:endParaRPr lang="ru-RU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1297" y="990634"/>
            <a:ext cx="2613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cs typeface="Arial" pitchFamily="34" charset="0"/>
              </a:rPr>
              <a:t>планшет, телефон, компьютер:</a:t>
            </a:r>
            <a:endParaRPr lang="ru-RU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859782"/>
            <a:ext cx="3456384" cy="18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84168" y="1419623"/>
            <a:ext cx="305983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cmsh-15.ru</a:t>
            </a:r>
          </a:p>
          <a:p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http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  <a:hlinkClick r:id="rId10"/>
              </a:rPr>
              <a:t>://sadip.ru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  <a:hlinkClick r:id="rId10"/>
              </a:rPr>
              <a:t>/</a:t>
            </a:r>
            <a:endParaRPr lang="en-US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en-US" sz="1600" b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ru-RU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184" y="771550"/>
            <a:ext cx="1260000" cy="12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302" y="66841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ФАКТОРЫ РИСКА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4257976"/>
              </p:ext>
            </p:extLst>
          </p:nvPr>
        </p:nvGraphicFramePr>
        <p:xfrm>
          <a:off x="70837" y="987576"/>
          <a:ext cx="8965659" cy="3845524"/>
        </p:xfrm>
        <a:graphic>
          <a:graphicData uri="http://schemas.openxmlformats.org/drawingml/2006/table">
            <a:tbl>
              <a:tblPr firstRow="1" bandRow="1"/>
              <a:tblGrid>
                <a:gridCol w="396707"/>
                <a:gridCol w="3960440"/>
                <a:gridCol w="432048"/>
                <a:gridCol w="4176464"/>
              </a:tblGrid>
              <a:tr h="5391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Повышенный уровень артериального давления (без диагноза </a:t>
                      </a: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I10-I15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, АД 140/90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мм.рт.ст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и выше)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Риск потребления наркотических средств и психотропных веществ без назначения врача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Гипергликемия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неуточненная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(г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люкоза плазмы натощак 6,1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и более(в), 5,6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/л (кап), без диагноза СД, НТГ)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ССЗ (инсульты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у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близких родственников (матери, сестер до 65 лет, отца, братьев до 55 лет)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Аномальная прибавка массы тела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(ИМТ 25- 29,9)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ССЗ (инфаркты у близких родственников (матери, сестер до 65 лет, отца, братьев до 55 лет)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Нерациональное питание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ЗНО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Низкая физическая активность</a:t>
                      </a:r>
                    </a:p>
                    <a:p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ХБЛ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Употребление табака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Отягощенная наследственность по СД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Риск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пагубного потребления алкоголя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Старческая астения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89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2767" y="-18"/>
            <a:ext cx="1413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ФМБА России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ДИСПАНСЕРИЗАЦИЯ: ШАГ ЗА ШАГОМ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323528" y="771550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2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318170">
            <a:off x="2265792" y="1620552"/>
            <a:ext cx="4860000" cy="2160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348033">
            <a:off x="2189509" y="1448176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48033">
            <a:off x="6664805" y="1591052"/>
            <a:ext cx="504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48033">
            <a:off x="4092301" y="1391290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48033">
            <a:off x="4474788" y="1823383"/>
            <a:ext cx="792000" cy="2357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sgb1.ru/upload/iblock/86e/86e346b2c9cb6333ebb35d5ee621f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7494"/>
            <a:ext cx="792088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8" y="-18"/>
            <a:ext cx="156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ДИСПАНСЕРИЗАЦИЯ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43608" y="1059582"/>
            <a:ext cx="7643192" cy="374441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ПРЕДСТАВЛЯЕТ СОБОЙ КОМПЛЕКС МЕРОПРИЯТИЙ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2367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19827" y="-290838"/>
            <a:ext cx="468000" cy="231089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ЦЕЛЬ ПРОФИЛАКТИЧЕСКОГО МЕДИЦИНСКОГО ОСМОТРА И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95686"/>
            <a:ext cx="8424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ru-RU" b="1" dirty="0" smtClean="0">
                <a:cs typeface="Arial" pitchFamily="34" charset="0"/>
              </a:rPr>
              <a:t>Профилактика и раннее выявление (скрининг) хронических неинфекционных заболеваний или состояний</a:t>
            </a:r>
            <a:r>
              <a:rPr lang="ru-RU" dirty="0" smtClean="0">
                <a:cs typeface="Arial" pitchFamily="34" charset="0"/>
              </a:rPr>
              <a:t> (ХНИЗ), являющихся основной причиной инвалидности и преждевременной смертности населения Российской Федерации, </a:t>
            </a:r>
            <a:r>
              <a:rPr lang="ru-RU" b="1" dirty="0" smtClean="0">
                <a:cs typeface="Arial" pitchFamily="34" charset="0"/>
              </a:rPr>
              <a:t>факторов риска их развития</a:t>
            </a:r>
            <a:r>
              <a:rPr lang="ru-RU" dirty="0" smtClean="0">
                <a:cs typeface="Arial" pitchFamily="34" charset="0"/>
              </a:rPr>
              <a:t>, включающих повышенный уровень артериального давления, </a:t>
            </a:r>
            <a:r>
              <a:rPr lang="ru-RU" dirty="0" err="1" smtClean="0">
                <a:cs typeface="Arial" pitchFamily="34" charset="0"/>
              </a:rPr>
              <a:t>гиперхолестеринемию</a:t>
            </a:r>
            <a:r>
              <a:rPr lang="ru-RU" dirty="0" smtClean="0">
                <a:cs typeface="Arial" pitchFamily="34" charset="0"/>
              </a:rPr>
              <a:t>, повышенный уровень глюкозы в крови натощак, курение </a:t>
            </a:r>
            <a:r>
              <a:rPr lang="ru-RU" dirty="0" smtClean="0"/>
              <a:t>табака, потребление алкоголя, нерациональное питание, низкую физическую активность, избыточную массу тела или ожирение, а также риска потребления наркотических средств и психотропных веществ без назначения врача.</a:t>
            </a:r>
          </a:p>
          <a:p>
            <a:pPr marL="228600" indent="-228600" algn="just"/>
            <a:endParaRPr lang="ru-RU" sz="1400" dirty="0" smtClean="0">
              <a:solidFill>
                <a:schemeClr val="accent3"/>
              </a:solidFill>
            </a:endParaRPr>
          </a:p>
          <a:p>
            <a:pPr marL="228600" indent="-228600" algn="just"/>
            <a:endParaRPr lang="ru-RU" sz="14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7098092" y="-176566"/>
            <a:ext cx="468000" cy="195609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8" y="-18"/>
            <a:ext cx="156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452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ХРОНИЧЕСКИЕ  НЕИНФЕКЦИОННЫЕ 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ЗАБОЛЕВНИЯ</a:t>
            </a:r>
            <a:endParaRPr lang="ru-RU" sz="35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9154">
            <a:off x="316100" y="1995687"/>
            <a:ext cx="684000" cy="792088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43608" y="1779662"/>
            <a:ext cx="7643192" cy="30243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БОЛЕЗНИ СИСТЕМЫ КРОВООБРАЩЕНИЯ</a:t>
            </a:r>
            <a:br>
              <a:rPr lang="ru-RU" sz="2800" dirty="0" smtClean="0"/>
            </a:br>
            <a:r>
              <a:rPr lang="ru-RU" sz="2800" dirty="0" smtClean="0"/>
              <a:t>САХАРНЫЙ ДИАБЕТ 2 ТИП</a:t>
            </a:r>
            <a:br>
              <a:rPr lang="ru-RU" sz="2800" dirty="0" smtClean="0"/>
            </a:br>
            <a:r>
              <a:rPr lang="ru-RU" sz="2800" dirty="0" smtClean="0"/>
              <a:t>ХРОНИЧЕСКИЕ БОЛЕЗНИ ЛЕГКИХ</a:t>
            </a:r>
            <a:br>
              <a:rPr lang="ru-RU" sz="2800" dirty="0" smtClean="0"/>
            </a:br>
            <a:r>
              <a:rPr lang="ru-RU" sz="2800" dirty="0" smtClean="0"/>
              <a:t>ОНКОЛОГИЧЕСКИЕ ЗАБОЛЕВАНИЯ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0963" y="-18"/>
            <a:ext cx="125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ФМБА России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НОРМАТИВНЫЕ ДОКУМЕНТЫ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27180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13.03.2019 г. №124н «Об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29.03.2019 г. №173н «Об утверждении порядка проведения диспансерного наблюдения» </a:t>
            </a:r>
          </a:p>
          <a:p>
            <a:pPr indent="180000" algn="just"/>
            <a:endParaRPr lang="ru-RU" sz="1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970" y="1068163"/>
            <a:ext cx="334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ФЕДЕРАЛЬНЫЕ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4876" y="1721834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от 20.11.2018 г. № 2417 «Об организации проведения диспансеризации определенных групп взрослого населения Челябинской области в 2019 году»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1071552"/>
            <a:ext cx="356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РЕГИОНАЛЬНЫЕ</a:t>
            </a:r>
            <a:endParaRPr lang="ru-RU" sz="3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101932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0963" y="-18"/>
            <a:ext cx="125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ФМБА России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ВОЗРАСТ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27180"/>
            <a:ext cx="43577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ПРОФИЛАКТИЧЕСКИЙ МЕДИЦИНСКИЙ ОСМОТР </a:t>
            </a:r>
          </a:p>
          <a:p>
            <a:pPr indent="180000" algn="ctr">
              <a:buFont typeface="Arial" pitchFamily="34" charset="0"/>
              <a:buChar char="•"/>
            </a:pPr>
            <a:endParaRPr lang="ru-RU" sz="2000" dirty="0" smtClean="0">
              <a:cs typeface="Arial" pitchFamily="34" charset="0"/>
            </a:endParaRPr>
          </a:p>
          <a:p>
            <a:pPr indent="180000" algn="ctr"/>
            <a:endParaRPr lang="ru-RU" sz="2000" dirty="0" smtClean="0">
              <a:cs typeface="Arial" pitchFamily="34" charset="0"/>
            </a:endParaRPr>
          </a:p>
          <a:p>
            <a:pPr indent="180000" algn="ctr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В ВОЗРАСТЕ </a:t>
            </a:r>
          </a:p>
          <a:p>
            <a:pPr indent="180000" algn="ctr"/>
            <a:r>
              <a:rPr lang="ru-RU" sz="2000" dirty="0" smtClean="0">
                <a:cs typeface="Arial" pitchFamily="34" charset="0"/>
              </a:rPr>
              <a:t>18, 21, 24, 27, 30, 33, 36, 39 ЛЕТ </a:t>
            </a:r>
          </a:p>
          <a:p>
            <a:pPr indent="180000" algn="ctr"/>
            <a:r>
              <a:rPr lang="ru-RU" sz="2000" dirty="0" smtClean="0">
                <a:cs typeface="Arial" pitchFamily="34" charset="0"/>
              </a:rPr>
              <a:t>МОЖНО ПРОЙТИ ДИСПАНСЕРИЗАЦИЮ </a:t>
            </a:r>
          </a:p>
          <a:p>
            <a:pPr indent="180000" algn="just"/>
            <a:endParaRPr lang="ru-RU" sz="1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970" y="1068163"/>
            <a:ext cx="334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18 – 39 ЛЕТ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00" y="1120507"/>
            <a:ext cx="684000" cy="68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4876" y="213970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buFont typeface="Arial" pitchFamily="34" charset="0"/>
              <a:buChar char="•"/>
            </a:pPr>
            <a:r>
              <a:rPr lang="ru-RU" sz="2800" dirty="0" smtClean="0">
                <a:cs typeface="Arial" pitchFamily="34" charset="0"/>
              </a:rPr>
              <a:t>ДИСПАНСЕРИЗАЦИЯ</a:t>
            </a:r>
          </a:p>
          <a:p>
            <a:pPr indent="180000" algn="ctr"/>
            <a:r>
              <a:rPr lang="ru-RU" sz="2800" i="1" dirty="0" smtClean="0">
                <a:cs typeface="Arial" pitchFamily="34" charset="0"/>
              </a:rPr>
              <a:t>=ПМО + ОНКОСКРИНИГ+КИПК</a:t>
            </a:r>
          </a:p>
          <a:p>
            <a:pPr indent="180000" algn="ctr"/>
            <a:r>
              <a:rPr lang="ru-RU" sz="2800" i="1" dirty="0" smtClean="0">
                <a:cs typeface="Arial" pitchFamily="34" charset="0"/>
              </a:rPr>
              <a:t>+ТЕРАПЕВТ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1071552"/>
            <a:ext cx="384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40 ЛЕТ И СТАРШЕ </a:t>
            </a:r>
            <a:endParaRPr lang="ru-RU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31590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00413" y="-123432"/>
            <a:ext cx="468000" cy="163583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ПРОФИЛАКТИЧЕСКИЙ  МЕДИЦИНСКИЙ ОСМОТР (ПМО)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Анкетирование(опрос) </a:t>
            </a:r>
          </a:p>
          <a:p>
            <a:r>
              <a:rPr lang="ru-RU" dirty="0" smtClean="0"/>
              <a:t>2) Антропометрия (рост, вес, окружность талии, индекс массы тела)</a:t>
            </a:r>
          </a:p>
          <a:p>
            <a:r>
              <a:rPr lang="ru-RU" dirty="0" smtClean="0"/>
              <a:t>3) Артериальное давление</a:t>
            </a:r>
          </a:p>
          <a:p>
            <a:r>
              <a:rPr lang="ru-RU" dirty="0" smtClean="0"/>
              <a:t>4) Холестерин крови </a:t>
            </a:r>
          </a:p>
          <a:p>
            <a:r>
              <a:rPr lang="ru-RU" dirty="0" smtClean="0"/>
              <a:t>5) Глюкоза крови</a:t>
            </a:r>
          </a:p>
          <a:p>
            <a:r>
              <a:rPr lang="ru-RU" dirty="0" smtClean="0"/>
              <a:t>6) Определение относительного сердечно - сосудистого риска – 18-39 лет</a:t>
            </a:r>
          </a:p>
          <a:p>
            <a:r>
              <a:rPr lang="ru-RU" dirty="0" smtClean="0"/>
              <a:t>7) Определение абсолютного сердечно – сосудистого риска – 40 – 65 лет</a:t>
            </a:r>
          </a:p>
          <a:p>
            <a:r>
              <a:rPr lang="ru-RU" dirty="0" smtClean="0"/>
              <a:t>8) ФОГ </a:t>
            </a:r>
          </a:p>
          <a:p>
            <a:r>
              <a:rPr lang="ru-RU" dirty="0" smtClean="0"/>
              <a:t>9) ЭКГ – с 35 и старше</a:t>
            </a:r>
          </a:p>
          <a:p>
            <a:r>
              <a:rPr lang="ru-RU" dirty="0" smtClean="0"/>
              <a:t>10) Внутриглазное давление -  с 40 и старше</a:t>
            </a:r>
          </a:p>
          <a:p>
            <a:r>
              <a:rPr lang="ru-RU" dirty="0" smtClean="0"/>
              <a:t>11) Осмотр акушеркой/гинекологом  </a:t>
            </a:r>
          </a:p>
          <a:p>
            <a:r>
              <a:rPr lang="ru-RU" dirty="0" smtClean="0"/>
              <a:t>12) Осмотр врача-терапевта по итогам ПМО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900413" y="-123432"/>
            <a:ext cx="468000" cy="163583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</a:rPr>
              <a:t>I </a:t>
            </a:r>
            <a:r>
              <a:rPr lang="ru-RU" sz="3600" b="1" dirty="0" smtClean="0">
                <a:solidFill>
                  <a:srgbClr val="FFFF00"/>
                </a:solidFill>
              </a:rPr>
              <a:t> 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419623"/>
          <a:ext cx="8712968" cy="3673092"/>
        </p:xfrm>
        <a:graphic>
          <a:graphicData uri="http://schemas.openxmlformats.org/drawingml/2006/table">
            <a:tbl>
              <a:tblPr firstRow="1" bandRow="1"/>
              <a:tblGrid>
                <a:gridCol w="2349751"/>
                <a:gridCol w="3458894"/>
                <a:gridCol w="2904323"/>
              </a:tblGrid>
              <a:tr h="376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18-39 лет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40-64 года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65 и старше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ПМО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66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Взятие мазка на цитологическое исследование (1/3)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Цитология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(1/3)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Маммография (1/2)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ПСА (45,50,55,60,64)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Кал на скрытую кровь (1/2)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ЭГДС (45 лет)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Маммография  65-75 лет (1/2)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Кал на скрытую кровь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65-75 лет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ОАК (гемоглобин, лейкоциты, СОЭ)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1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Краткое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индивидуальное профилактическое  консультирование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осмотр врача - терапевта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21251967" flipH="1">
            <a:off x="6875964" y="-122193"/>
            <a:ext cx="468000" cy="1152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37747" y="-18"/>
            <a:ext cx="156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ФГБУЗ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ЦМСЧ №15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ФМБА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4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II </a:t>
            </a:r>
            <a:r>
              <a:rPr lang="ru-RU" sz="3600" b="1" dirty="0" smtClean="0">
                <a:solidFill>
                  <a:srgbClr val="FFFF00"/>
                </a:solidFill>
              </a:rPr>
              <a:t>ЭТАП ДИСПАНСЕРИЗАЦИИ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022301"/>
              </p:ext>
            </p:extLst>
          </p:nvPr>
        </p:nvGraphicFramePr>
        <p:xfrm>
          <a:off x="179512" y="1090270"/>
          <a:ext cx="8784976" cy="3785736"/>
        </p:xfrm>
        <a:graphic>
          <a:graphicData uri="http://schemas.openxmlformats.org/drawingml/2006/table">
            <a:tbl>
              <a:tblPr firstRow="1" bandRow="1"/>
              <a:tblGrid>
                <a:gridCol w="2213296"/>
                <a:gridCol w="6571680"/>
              </a:tblGrid>
              <a:tr h="7397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Врач-невролог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наличии впервые выявленных указаний или подозрений на ранее перенесенное ОНМК.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выявлении по результатам анкетирования нарушений двигательной функции, когнитивных нарушений и подозрений на депрессию у граждан в возрасте 65 лет и старше.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7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Дуплексное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исследование </a:t>
                      </a:r>
                      <a:r>
                        <a:rPr lang="ru-RU" sz="1200" b="1" baseline="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брахеоцефальных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артерий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Мужчины 45-72 года, женщины 54-72 года при комбинации 3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факторов риска развития хронических неинфекционных заболеваний:  повышенный уровень АД, 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гиперхолестеринемия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,  избыточная масса</a:t>
                      </a:r>
                      <a:r>
                        <a:rPr lang="ru-RU" sz="12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тела или ожирение</a:t>
                      </a:r>
                      <a:endParaRPr lang="ru-RU" sz="1200" b="1" dirty="0" smtClean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 направлению невролога при впервые выявленном указании или подозрении на ранее перенесенное ОНМК для граждан в возрасте 65-90 лет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Хирург(уролог)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Мужчины в возрасте 45,50,55,60,64 года при повышении уровня ПСА в крови более 4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нг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/мл.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Хирург(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колопроктолог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), включая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ректороманоскопию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Для граждан 40-75 лет при положительном анализе кала на скрытую кровь,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При выявлении других медицинских показаний по результатам анкетирования,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По назначению терапевта, уролога, акушера-гинеколога в случаях выявления симптомов онкологических заболеваний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колоректальной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области.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6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Колоноскопия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Для граждан в случае подозрения на онкологическое заболевание толстой кишки по назначению хирурга или </a:t>
                      </a:r>
                      <a:r>
                        <a:rPr lang="ru-RU" sz="1200" b="1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колопроктолога</a:t>
                      </a:r>
                      <a:r>
                        <a:rPr lang="ru-RU" sz="1200" b="1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24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rgbClr val="FFFFFF"/>
      </a:lt1>
      <a:dk2>
        <a:srgbClr val="EDF7F5"/>
      </a:dk2>
      <a:lt2>
        <a:srgbClr val="B7D7D8"/>
      </a:lt2>
      <a:accent1>
        <a:srgbClr val="EB8984"/>
      </a:accent1>
      <a:accent2>
        <a:srgbClr val="FFC6A8"/>
      </a:accent2>
      <a:accent3>
        <a:srgbClr val="204E5F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1152</Words>
  <Application>Microsoft Office PowerPoint</Application>
  <PresentationFormat>Экран (16:9)</PresentationFormat>
  <Paragraphs>190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ПРЕДСТАВЛЯЕТ СОБОЙ КОМПЛЕКС МЕРОПРИЯТИЙ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vt:lpstr>
      <vt:lpstr>Слайд 3</vt:lpstr>
      <vt:lpstr>БОЛЕЗНИ СИСТЕМЫ КРОВООБРАЩЕНИЯ САХАРНЫЙ ДИАБЕТ 2 ТИП ХРОНИЧЕСКИЕ БОЛЕЗНИ ЛЕГКИХ ОНКОЛОГИЧЕСКИЕ ЗАБОЛЕВАНИЯ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63</cp:revision>
  <dcterms:modified xsi:type="dcterms:W3CDTF">2019-07-18T05:45:28Z</dcterms:modified>
</cp:coreProperties>
</file>